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4" r:id="rId10"/>
    <p:sldId id="260" r:id="rId11"/>
    <p:sldId id="265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old" panose="00000800000000000000" charset="0"/>
      <p:regular r:id="rId18"/>
    </p:embeddedFont>
    <p:embeddedFont>
      <p:font typeface="Montserrat Medium" panose="00000600000000000000" pitchFamily="2" charset="0"/>
      <p:regular r:id="rId19"/>
      <p:italic r:id="rId20"/>
    </p:embeddedFont>
    <p:embeddedFont>
      <p:font typeface="Neue Machina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7D6"/>
    <a:srgbClr val="00C6EB"/>
    <a:srgbClr val="EAE2E8"/>
    <a:srgbClr val="103458"/>
    <a:srgbClr val="00FEF9"/>
    <a:srgbClr val="031C39"/>
    <a:srgbClr val="0F2543"/>
    <a:srgbClr val="162E4D"/>
    <a:srgbClr val="012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BACCC-8F22-4A80-9D0C-424ABEC97FCD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AA40D-7996-4696-9BC0-54D7A2A662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72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A40D-7996-4696-9BC0-54D7A2A662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1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42448" y="-4183409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79339" y="6777514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3429">
            <a:off x="12904540" y="6674031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80258" y="6732570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6410" y="1638300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042606">
            <a:off x="-924713" y="7936098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19979" y="3221874"/>
            <a:ext cx="13448042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10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Прогноз цены на золотые слитки</a:t>
            </a:r>
            <a:endParaRPr lang="en-US" sz="10000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40976" y="6813467"/>
            <a:ext cx="3006042" cy="43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AMIR OLIMI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22467" y="3699620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9570" y="3433698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34830" y="3433698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35304" y="1429632"/>
            <a:ext cx="14318861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ТРОЙКА ЛИДЕРОВ</a:t>
            </a:r>
            <a:endParaRPr lang="en-US" sz="976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63683" y="7132887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LSTM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49913" y="7132887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SARIMAX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4674" y="7132887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SARIMA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2ED6332-2EEF-F5E1-7833-B7473D859BE9}"/>
              </a:ext>
            </a:extLst>
          </p:cNvPr>
          <p:cNvSpPr txBox="1"/>
          <p:nvPr/>
        </p:nvSpPr>
        <p:spPr>
          <a:xfrm>
            <a:off x="3054594" y="8088874"/>
            <a:ext cx="3581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112.20 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47.33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0.007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.96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0.99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41F360C5-F1B3-348E-CCF9-1C7BEBA77782}"/>
              </a:ext>
            </a:extLst>
          </p:cNvPr>
          <p:cNvSpPr txBox="1"/>
          <p:nvPr/>
        </p:nvSpPr>
        <p:spPr>
          <a:xfrm>
            <a:off x="7499490" y="8088874"/>
            <a:ext cx="3581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1026.4 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0.007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.14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0.99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09C4B976-AABE-C2AF-37AE-7F103BA1F3DB}"/>
              </a:ext>
            </a:extLst>
          </p:cNvPr>
          <p:cNvSpPr txBox="1"/>
          <p:nvPr/>
        </p:nvSpPr>
        <p:spPr>
          <a:xfrm>
            <a:off x="11944386" y="8088874"/>
            <a:ext cx="3581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765.98 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0.17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</a:t>
            </a:r>
            <a:r>
              <a:rPr lang="en-US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.75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0.95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1348545-DEA3-1D2D-703F-7BAA624EC78D}"/>
              </a:ext>
            </a:extLst>
          </p:cNvPr>
          <p:cNvSpPr/>
          <p:nvPr/>
        </p:nvSpPr>
        <p:spPr>
          <a:xfrm>
            <a:off x="11759425" y="2470630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38774" y="2455976"/>
            <a:ext cx="9388468" cy="5141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СПАСИБО </a:t>
            </a:r>
          </a:p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ЗА ВНИМАНИЕ</a:t>
            </a:r>
            <a:endParaRPr lang="en-US" sz="976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17EA99C-7B68-1170-65CB-4526B7856AF8}"/>
              </a:ext>
            </a:extLst>
          </p:cNvPr>
          <p:cNvSpPr/>
          <p:nvPr/>
        </p:nvSpPr>
        <p:spPr>
          <a:xfrm>
            <a:off x="6006910" y="6751602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533" b="-71533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56100">
            <a:off x="8814145" y="1901419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5" name="Freeform 5"/>
          <p:cNvSpPr/>
          <p:nvPr/>
        </p:nvSpPr>
        <p:spPr>
          <a:xfrm>
            <a:off x="685800" y="986134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376784">
            <a:off x="302000" y="8446869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56661" y="3094090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6522" y="2270459"/>
            <a:ext cx="13634955" cy="17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ru-RU" sz="10529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Реальные данные </a:t>
            </a:r>
            <a:endParaRPr lang="en-US" sz="10529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49927" y="4512985"/>
            <a:ext cx="9387893" cy="1351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ru-RU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Данные были получены с официального сайта Национального Банка Таджикистана с </a:t>
            </a:r>
            <a:r>
              <a:rPr lang="ru-RU" sz="2800" b="1" i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 июня 2017 </a:t>
            </a:r>
            <a:r>
              <a:rPr lang="ru-RU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 </a:t>
            </a:r>
            <a:r>
              <a:rPr lang="ru-RU" sz="2800" b="1" i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 мая 2025 </a:t>
            </a:r>
            <a:r>
              <a:rPr lang="ru-RU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года 2887 записей </a:t>
            </a:r>
            <a:endParaRPr lang="en-US" sz="2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89BE9-239A-5A52-2384-1BEB461CBD13}"/>
              </a:ext>
            </a:extLst>
          </p:cNvPr>
          <p:cNvSpPr txBox="1"/>
          <p:nvPr/>
        </p:nvSpPr>
        <p:spPr>
          <a:xfrm>
            <a:off x="6560279" y="6834542"/>
            <a:ext cx="3236384" cy="434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ru-RU" sz="2800" b="1" dirty="0">
                <a:solidFill>
                  <a:srgbClr val="01204C"/>
                </a:solidFill>
                <a:latin typeface="Montserrat"/>
                <a:ea typeface="Montserrat"/>
                <a:cs typeface="Montserrat"/>
                <a:sym typeface="Montserrat"/>
              </a:rPr>
              <a:t>→ 2887 записей ← </a:t>
            </a:r>
            <a:endParaRPr lang="en-US" sz="2800" b="1" dirty="0">
              <a:solidFill>
                <a:srgbClr val="0120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47971" y="4422123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17001" y="2815050"/>
            <a:ext cx="12177588" cy="16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chemeClr val="bg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ЗАДАЧА МОДЕЛИ</a:t>
            </a:r>
            <a:endParaRPr lang="en-US" sz="9762" b="1" dirty="0">
              <a:solidFill>
                <a:schemeClr val="bg1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64469" y="4959820"/>
            <a:ext cx="8959061" cy="3123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7"/>
              </a:lnSpc>
            </a:pPr>
            <a:r>
              <a:rPr lang="ru-RU" sz="34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Модель это инструмент для: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514350" indent="-514350">
              <a:lnSpc>
                <a:spcPts val="4057"/>
              </a:lnSpc>
              <a:buFont typeface="Arial" panose="020B0604020202020204" pitchFamily="34" charset="0"/>
              <a:buChar char="•"/>
            </a:pPr>
            <a:r>
              <a:rPr lang="ru-RU" sz="3400" b="1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Предсказания</a:t>
            </a:r>
            <a:r>
              <a:rPr lang="ru-RU" sz="34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будущих значений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514350" indent="-514350">
              <a:lnSpc>
                <a:spcPts val="4057"/>
              </a:lnSpc>
              <a:buFont typeface="Arial" panose="020B0604020202020204" pitchFamily="34" charset="0"/>
              <a:buChar char="•"/>
            </a:pPr>
            <a:r>
              <a:rPr lang="ru-RU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 решений банка</a:t>
            </a:r>
            <a:r>
              <a:rPr lang="ru-RU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обычно принимает человек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ts val="4057"/>
              </a:lnSpc>
              <a:buFont typeface="Arial" panose="020B0604020202020204" pitchFamily="34" charset="0"/>
              <a:buChar char="•"/>
            </a:pPr>
            <a:r>
              <a:rPr lang="ru-RU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Извлечения прибыли</a:t>
            </a:r>
            <a:r>
              <a:rPr lang="ru-RU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например, купить золото по низкой цене и продать по высокой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  <a:solidFill>
            <a:srgbClr val="162E4D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9" name="Group 9"/>
          <p:cNvGrpSpPr/>
          <p:nvPr/>
        </p:nvGrpSpPr>
        <p:grpSpPr>
          <a:xfrm>
            <a:off x="6960403" y="2797072"/>
            <a:ext cx="4290507" cy="6461228"/>
            <a:chOff x="591221" y="1470323"/>
            <a:chExt cx="1565188" cy="2357074"/>
          </a:xfrm>
          <a:solidFill>
            <a:srgbClr val="103458"/>
          </a:solidFill>
        </p:grpSpPr>
        <p:sp>
          <p:nvSpPr>
            <p:cNvPr id="10" name="Freeform 10"/>
            <p:cNvSpPr/>
            <p:nvPr/>
          </p:nvSpPr>
          <p:spPr>
            <a:xfrm>
              <a:off x="591221" y="1470323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11979413" y="2797072"/>
            <a:ext cx="4290504" cy="6461228"/>
            <a:chOff x="0" y="0"/>
            <a:chExt cx="1565187" cy="2357074"/>
          </a:xfrm>
          <a:solidFill>
            <a:srgbClr val="031C39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1" name="TextBox 21"/>
          <p:cNvSpPr txBox="1"/>
          <p:nvPr/>
        </p:nvSpPr>
        <p:spPr>
          <a:xfrm>
            <a:off x="5546105" y="597233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10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МЕТРИКИ</a:t>
            </a:r>
            <a:endParaRPr lang="en-US" sz="10000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235886" y="3483416"/>
            <a:ext cx="359461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600" b="1" dirty="0">
                <a:solidFill>
                  <a:srgbClr val="00FE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squared</a:t>
            </a:r>
          </a:p>
        </p:txBody>
      </p:sp>
      <p:pic>
        <p:nvPicPr>
          <p:cNvPr id="32" name="Рисунок 31" descr="Изображение выглядит как текст, Шрифт, График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1E41D7C-C35B-95BB-FAA4-08D0211F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2" t="31250" r="3060" b="32982"/>
          <a:stretch/>
        </p:blipFill>
        <p:spPr>
          <a:xfrm>
            <a:off x="2133002" y="6918303"/>
            <a:ext cx="3907288" cy="102208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Шрифт, рукописный текс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D03CA3A-AD88-BB17-BEDE-25F0528316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96" t="32786" r="10937" b="34445"/>
          <a:stretch/>
        </p:blipFill>
        <p:spPr>
          <a:xfrm>
            <a:off x="7313951" y="6941904"/>
            <a:ext cx="3532821" cy="97488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362489" y="-2359514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171509" y="3483414"/>
            <a:ext cx="359461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600" b="1" dirty="0">
                <a:solidFill>
                  <a:srgbClr val="00FE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MAPE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5A32E13-44CB-66ED-22F8-6F185F021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428" y="6600395"/>
            <a:ext cx="3634476" cy="165790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699674" y="-723900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862" r="-66382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274290" y="3483415"/>
            <a:ext cx="359461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600" b="1" dirty="0">
                <a:solidFill>
                  <a:srgbClr val="00FE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RMSE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44776" y="4954060"/>
            <a:ext cx="2453646" cy="97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2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Root Mean Squared Error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6A880866-3E68-7A33-1804-B07F7DC39E44}"/>
              </a:ext>
            </a:extLst>
          </p:cNvPr>
          <p:cNvSpPr txBox="1"/>
          <p:nvPr/>
        </p:nvSpPr>
        <p:spPr>
          <a:xfrm>
            <a:off x="2741995" y="4916253"/>
            <a:ext cx="2453646" cy="129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Mean Absolute Percentage Error</a:t>
            </a: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BE2118BB-81E6-EA0A-0A6F-FC21802485E4}"/>
              </a:ext>
            </a:extLst>
          </p:cNvPr>
          <p:cNvSpPr txBox="1"/>
          <p:nvPr/>
        </p:nvSpPr>
        <p:spPr>
          <a:xfrm>
            <a:off x="7552215" y="5143500"/>
            <a:ext cx="2961959" cy="976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Coefficient </a:t>
            </a:r>
          </a:p>
          <a:p>
            <a:pPr algn="ctr">
              <a:lnSpc>
                <a:spcPts val="250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 Determination</a:t>
            </a:r>
          </a:p>
        </p:txBody>
      </p:sp>
      <p:sp>
        <p:nvSpPr>
          <p:cNvPr id="20" name="Freeform 20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4238979">
            <a:off x="-463520" y="-2056181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id="{1CE75DA1-398E-26FC-35C7-C26A7AE6111C}"/>
              </a:ext>
            </a:extLst>
          </p:cNvPr>
          <p:cNvSpPr/>
          <p:nvPr/>
        </p:nvSpPr>
        <p:spPr>
          <a:xfrm rot="6645312">
            <a:off x="-318521" y="5521999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862" r="-6638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/>
      <p:bldP spid="29" grpId="0"/>
      <p:bldP spid="30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2">
            <a:extLst>
              <a:ext uri="{FF2B5EF4-FFF2-40B4-BE49-F238E27FC236}">
                <a16:creationId xmlns:a16="http://schemas.microsoft.com/office/drawing/2014/main" id="{C8316A07-F7BC-E599-656F-85588F4E801F}"/>
              </a:ext>
            </a:extLst>
          </p:cNvPr>
          <p:cNvSpPr/>
          <p:nvPr/>
        </p:nvSpPr>
        <p:spPr>
          <a:xfrm>
            <a:off x="-3438790" y="-3454026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51077" y="2396873"/>
            <a:ext cx="3307322" cy="3393303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 flipV="1">
            <a:off x="3387424" y="4086849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4274669" y="6356367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20654">
            <a:off x="14587719" y="-23340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55248" y="6289828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6" name="TextBox 16"/>
          <p:cNvSpPr txBox="1"/>
          <p:nvPr/>
        </p:nvSpPr>
        <p:spPr>
          <a:xfrm>
            <a:off x="5461045" y="388825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Модели</a:t>
            </a:r>
            <a:endParaRPr lang="en-US" sz="976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7220" y="2659948"/>
            <a:ext cx="2598564" cy="9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1258" y="3977121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1616.9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992.50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0.17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-6.8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-1.94</a:t>
            </a:r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CA74BA22-2ED0-D334-A706-DE5939F97CC0}"/>
              </a:ext>
            </a:extLst>
          </p:cNvPr>
          <p:cNvSpPr/>
          <p:nvPr/>
        </p:nvSpPr>
        <p:spPr>
          <a:xfrm rot="16200000" flipV="1">
            <a:off x="7614237" y="4086849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80F227BC-6629-77B9-E9DC-8AD880003A8F}"/>
              </a:ext>
            </a:extLst>
          </p:cNvPr>
          <p:cNvGrpSpPr/>
          <p:nvPr/>
        </p:nvGrpSpPr>
        <p:grpSpPr>
          <a:xfrm>
            <a:off x="13844868" y="2406076"/>
            <a:ext cx="3307322" cy="3393303"/>
            <a:chOff x="0" y="0"/>
            <a:chExt cx="1565187" cy="1813178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3042CB6-16F5-55F6-E437-D6D8E6E83B7E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34" name="Group 4">
            <a:extLst>
              <a:ext uri="{FF2B5EF4-FFF2-40B4-BE49-F238E27FC236}">
                <a16:creationId xmlns:a16="http://schemas.microsoft.com/office/drawing/2014/main" id="{E7430687-97E6-0F66-6CB8-2CB21B84E53E}"/>
              </a:ext>
            </a:extLst>
          </p:cNvPr>
          <p:cNvGrpSpPr/>
          <p:nvPr/>
        </p:nvGrpSpPr>
        <p:grpSpPr>
          <a:xfrm>
            <a:off x="5257802" y="2406076"/>
            <a:ext cx="3307322" cy="3393303"/>
            <a:chOff x="0" y="0"/>
            <a:chExt cx="1565187" cy="181317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7E68FD7B-F182-71B8-D5AA-832824AD9416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36" name="TextBox 17">
            <a:extLst>
              <a:ext uri="{FF2B5EF4-FFF2-40B4-BE49-F238E27FC236}">
                <a16:creationId xmlns:a16="http://schemas.microsoft.com/office/drawing/2014/main" id="{DB73AAFA-8F7D-75F0-2F48-BC8B84F024F1}"/>
              </a:ext>
            </a:extLst>
          </p:cNvPr>
          <p:cNvSpPr txBox="1"/>
          <p:nvPr/>
        </p:nvSpPr>
        <p:spPr>
          <a:xfrm>
            <a:off x="5763213" y="2612972"/>
            <a:ext cx="2598564" cy="9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SARIMA</a:t>
            </a:r>
          </a:p>
        </p:txBody>
      </p:sp>
      <p:grpSp>
        <p:nvGrpSpPr>
          <p:cNvPr id="38" name="Group 4">
            <a:extLst>
              <a:ext uri="{FF2B5EF4-FFF2-40B4-BE49-F238E27FC236}">
                <a16:creationId xmlns:a16="http://schemas.microsoft.com/office/drawing/2014/main" id="{46DF0C21-A334-9BE0-4D34-9B8DED77DF3A}"/>
              </a:ext>
            </a:extLst>
          </p:cNvPr>
          <p:cNvGrpSpPr/>
          <p:nvPr/>
        </p:nvGrpSpPr>
        <p:grpSpPr>
          <a:xfrm>
            <a:off x="9489416" y="2396873"/>
            <a:ext cx="3307322" cy="3393303"/>
            <a:chOff x="0" y="0"/>
            <a:chExt cx="1565187" cy="181317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ABF30EA-A138-46C6-E60B-65E2799204A5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40" name="TextBox 17">
            <a:extLst>
              <a:ext uri="{FF2B5EF4-FFF2-40B4-BE49-F238E27FC236}">
                <a16:creationId xmlns:a16="http://schemas.microsoft.com/office/drawing/2014/main" id="{6ACEFD84-71B4-595F-4381-9CEABF906C56}"/>
              </a:ext>
            </a:extLst>
          </p:cNvPr>
          <p:cNvSpPr txBox="1"/>
          <p:nvPr/>
        </p:nvSpPr>
        <p:spPr>
          <a:xfrm>
            <a:off x="9808204" y="2581487"/>
            <a:ext cx="3054034" cy="905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SARIMAX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B160745A-49F3-5246-5BE7-9903428FC0FB}"/>
              </a:ext>
            </a:extLst>
          </p:cNvPr>
          <p:cNvSpPr/>
          <p:nvPr/>
        </p:nvSpPr>
        <p:spPr>
          <a:xfrm rot="16200000" flipV="1">
            <a:off x="11949678" y="4045302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925D159-FDE6-16CC-ABF3-9A02AF5AA620}"/>
              </a:ext>
            </a:extLst>
          </p:cNvPr>
          <p:cNvSpPr txBox="1"/>
          <p:nvPr/>
        </p:nvSpPr>
        <p:spPr>
          <a:xfrm>
            <a:off x="14259979" y="2549043"/>
            <a:ext cx="2598564" cy="9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PROPHET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DF387694-943E-643A-9DDF-553D9D988F55}"/>
              </a:ext>
            </a:extLst>
          </p:cNvPr>
          <p:cNvGrpSpPr/>
          <p:nvPr/>
        </p:nvGrpSpPr>
        <p:grpSpPr>
          <a:xfrm>
            <a:off x="3191690" y="6268234"/>
            <a:ext cx="3307322" cy="3393303"/>
            <a:chOff x="0" y="0"/>
            <a:chExt cx="1565187" cy="181317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2653185-EB20-C82B-68D4-E4E6C867D135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6">
            <a:extLst>
              <a:ext uri="{FF2B5EF4-FFF2-40B4-BE49-F238E27FC236}">
                <a16:creationId xmlns:a16="http://schemas.microsoft.com/office/drawing/2014/main" id="{94C47297-E86B-A69F-A510-798564419BB2}"/>
              </a:ext>
            </a:extLst>
          </p:cNvPr>
          <p:cNvSpPr/>
          <p:nvPr/>
        </p:nvSpPr>
        <p:spPr>
          <a:xfrm rot="16200000" flipV="1">
            <a:off x="5528037" y="7958210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5D89F819-41F5-4FFB-C294-21B87419BE42}"/>
              </a:ext>
            </a:extLst>
          </p:cNvPr>
          <p:cNvSpPr txBox="1"/>
          <p:nvPr/>
        </p:nvSpPr>
        <p:spPr>
          <a:xfrm>
            <a:off x="3546070" y="6484333"/>
            <a:ext cx="2598564" cy="9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LSTM</a:t>
            </a:r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B6F3E22C-7FF2-15DB-D45F-EF8BC83575BE}"/>
              </a:ext>
            </a:extLst>
          </p:cNvPr>
          <p:cNvSpPr/>
          <p:nvPr/>
        </p:nvSpPr>
        <p:spPr>
          <a:xfrm rot="16200000" flipV="1">
            <a:off x="9754850" y="7958210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35113BEE-912B-E6D8-50C4-AAAD895A2DFF}"/>
              </a:ext>
            </a:extLst>
          </p:cNvPr>
          <p:cNvGrpSpPr/>
          <p:nvPr/>
        </p:nvGrpSpPr>
        <p:grpSpPr>
          <a:xfrm>
            <a:off x="7398415" y="6277437"/>
            <a:ext cx="3307322" cy="3393303"/>
            <a:chOff x="0" y="0"/>
            <a:chExt cx="1565187" cy="181317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B3207BE-7546-A0C3-F835-E58B879EE3E0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22" name="TextBox 17">
            <a:extLst>
              <a:ext uri="{FF2B5EF4-FFF2-40B4-BE49-F238E27FC236}">
                <a16:creationId xmlns:a16="http://schemas.microsoft.com/office/drawing/2014/main" id="{F0992A20-3CC2-0B0F-630F-B536B2D73EE5}"/>
              </a:ext>
            </a:extLst>
          </p:cNvPr>
          <p:cNvSpPr txBox="1"/>
          <p:nvPr/>
        </p:nvSpPr>
        <p:spPr>
          <a:xfrm>
            <a:off x="7290732" y="6435133"/>
            <a:ext cx="3642742" cy="905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EXP SM</a:t>
            </a: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82D48538-A9A5-8F6D-8F57-9F356F3CA601}"/>
              </a:ext>
            </a:extLst>
          </p:cNvPr>
          <p:cNvGrpSpPr/>
          <p:nvPr/>
        </p:nvGrpSpPr>
        <p:grpSpPr>
          <a:xfrm>
            <a:off x="11630029" y="6268234"/>
            <a:ext cx="3307322" cy="3393303"/>
            <a:chOff x="0" y="0"/>
            <a:chExt cx="1565187" cy="1813178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BC8CADBC-157F-9393-69B1-601B52CF18D8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26" name="TextBox 17">
            <a:extLst>
              <a:ext uri="{FF2B5EF4-FFF2-40B4-BE49-F238E27FC236}">
                <a16:creationId xmlns:a16="http://schemas.microsoft.com/office/drawing/2014/main" id="{26040995-2128-9426-99A9-CAA71BEAC8CB}"/>
              </a:ext>
            </a:extLst>
          </p:cNvPr>
          <p:cNvSpPr txBox="1"/>
          <p:nvPr/>
        </p:nvSpPr>
        <p:spPr>
          <a:xfrm>
            <a:off x="11774344" y="6430613"/>
            <a:ext cx="3054034" cy="905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CATBOOST</a:t>
            </a: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EEAA7520-7EAD-5579-AC81-EE84976CD502}"/>
              </a:ext>
            </a:extLst>
          </p:cNvPr>
          <p:cNvSpPr txBox="1"/>
          <p:nvPr/>
        </p:nvSpPr>
        <p:spPr>
          <a:xfrm>
            <a:off x="5688984" y="3977121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765.98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0.17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.75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0.95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5F76EF7C-162A-D793-099B-7CE05A07A583}"/>
              </a:ext>
            </a:extLst>
          </p:cNvPr>
          <p:cNvSpPr txBox="1"/>
          <p:nvPr/>
        </p:nvSpPr>
        <p:spPr>
          <a:xfrm>
            <a:off x="9831395" y="3977121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1026.4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0.007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0.9938</a:t>
            </a: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5CBDE4F0-95B7-5566-81E7-D399D2A9AAD2}"/>
              </a:ext>
            </a:extLst>
          </p:cNvPr>
          <p:cNvSpPr txBox="1"/>
          <p:nvPr/>
        </p:nvSpPr>
        <p:spPr>
          <a:xfrm>
            <a:off x="14227510" y="3977121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618.14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551.07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0.09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0.09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80A67232-B382-C2EB-739C-137EB2417B15}"/>
              </a:ext>
            </a:extLst>
          </p:cNvPr>
          <p:cNvSpPr txBox="1"/>
          <p:nvPr/>
        </p:nvSpPr>
        <p:spPr>
          <a:xfrm>
            <a:off x="3569209" y="7811027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112.20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47.33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0.007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.96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0.9933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3A34EFE2-797A-2869-B85A-6D5676053930}"/>
              </a:ext>
            </a:extLst>
          </p:cNvPr>
          <p:cNvSpPr txBox="1"/>
          <p:nvPr/>
        </p:nvSpPr>
        <p:spPr>
          <a:xfrm>
            <a:off x="7789352" y="7828348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1077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993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endParaRPr lang="pt-BR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E391F5C0-556B-38C7-7294-449718D643F8}"/>
              </a:ext>
            </a:extLst>
          </p:cNvPr>
          <p:cNvSpPr txBox="1"/>
          <p:nvPr/>
        </p:nvSpPr>
        <p:spPr>
          <a:xfrm>
            <a:off x="12026900" y="7811027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969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838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pt-BR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  <p:bldP spid="36" grpId="0"/>
      <p:bldP spid="40" grpId="0"/>
      <p:bldP spid="32" grpId="0"/>
      <p:bldP spid="11" grpId="0"/>
      <p:bldP spid="22" grpId="0"/>
      <p:bldP spid="26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E7B5-6430-7F1E-A7B4-6B6FA2FC5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9F4F6DA-1D51-E72D-EDE1-A9CA5C7FC2C8}"/>
              </a:ext>
            </a:extLst>
          </p:cNvPr>
          <p:cNvSpPr/>
          <p:nvPr/>
        </p:nvSpPr>
        <p:spPr>
          <a:xfrm>
            <a:off x="-350520" y="7620"/>
            <a:ext cx="18638520" cy="10279380"/>
          </a:xfrm>
          <a:prstGeom prst="rect">
            <a:avLst/>
          </a:prstGeom>
          <a:solidFill>
            <a:srgbClr val="10345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CC8C9462-FEB6-599A-FC93-183DFE955F96}"/>
              </a:ext>
            </a:extLst>
          </p:cNvPr>
          <p:cNvSpPr/>
          <p:nvPr/>
        </p:nvSpPr>
        <p:spPr>
          <a:xfrm>
            <a:off x="-2162432" y="5465771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9B1311A-78F0-EEBC-E510-E6756B094520}"/>
              </a:ext>
            </a:extLst>
          </p:cNvPr>
          <p:cNvSpPr/>
          <p:nvPr/>
        </p:nvSpPr>
        <p:spPr>
          <a:xfrm>
            <a:off x="-2881976" y="-201452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9C5F19E-4867-BA33-BF84-794B8DE6F883}"/>
              </a:ext>
            </a:extLst>
          </p:cNvPr>
          <p:cNvSpPr/>
          <p:nvPr/>
        </p:nvSpPr>
        <p:spPr>
          <a:xfrm>
            <a:off x="6548252" y="2481171"/>
            <a:ext cx="4830837" cy="4466540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76EA66-106C-22F8-E84E-CBFCA02C6898}"/>
              </a:ext>
            </a:extLst>
          </p:cNvPr>
          <p:cNvSpPr txBox="1"/>
          <p:nvPr/>
        </p:nvSpPr>
        <p:spPr>
          <a:xfrm>
            <a:off x="1809309" y="630509"/>
            <a:ext cx="14318861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ЛИДЕР</a:t>
            </a:r>
            <a:endParaRPr lang="en-US" sz="976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063C3AC-043D-A767-E5BE-1106C1BC00FD}"/>
              </a:ext>
            </a:extLst>
          </p:cNvPr>
          <p:cNvSpPr txBox="1"/>
          <p:nvPr/>
        </p:nvSpPr>
        <p:spPr>
          <a:xfrm>
            <a:off x="7005510" y="7342338"/>
            <a:ext cx="3791112" cy="7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7000" b="1" dirty="0">
                <a:solidFill>
                  <a:srgbClr val="00C6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LSTM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E715BD08-949F-E645-6A68-1A0736FF7227}"/>
              </a:ext>
            </a:extLst>
          </p:cNvPr>
          <p:cNvSpPr txBox="1"/>
          <p:nvPr/>
        </p:nvSpPr>
        <p:spPr>
          <a:xfrm>
            <a:off x="4350585" y="8131593"/>
            <a:ext cx="92440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47.33</a:t>
            </a:r>
            <a:r>
              <a:rPr lang="ru-RU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0.007</a:t>
            </a:r>
            <a:r>
              <a:rPr lang="ru-RU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R²: 0.99</a:t>
            </a: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18ED1372-3D70-0D04-75F0-7836A42D70CE}"/>
              </a:ext>
            </a:extLst>
          </p:cNvPr>
          <p:cNvSpPr/>
          <p:nvPr/>
        </p:nvSpPr>
        <p:spPr>
          <a:xfrm>
            <a:off x="14017826" y="2498581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3CE5C54-CDEE-C6F0-8A42-0B338E64CD71}"/>
              </a:ext>
            </a:extLst>
          </p:cNvPr>
          <p:cNvSpPr/>
          <p:nvPr/>
        </p:nvSpPr>
        <p:spPr>
          <a:xfrm>
            <a:off x="15835663" y="3525048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9A5B709-86B1-5280-E19F-04EE4B8E5D86}"/>
              </a:ext>
            </a:extLst>
          </p:cNvPr>
          <p:cNvSpPr/>
          <p:nvPr/>
        </p:nvSpPr>
        <p:spPr>
          <a:xfrm rot="1365435">
            <a:off x="-4312442" y="2676099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224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24964" y="4105113"/>
            <a:ext cx="11475480" cy="1147548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77851" y="1879829"/>
            <a:ext cx="12132298" cy="82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ru-RU" sz="80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На кросс-валидации</a:t>
            </a:r>
            <a:endParaRPr lang="en-US" sz="80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7266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79403" y="7591719"/>
            <a:ext cx="285371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MAPE: 0.0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 0.9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53964" y="7591719"/>
            <a:ext cx="2853714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00EA1873-C1F9-B51B-8E40-3E701FDD0224}"/>
              </a:ext>
            </a:extLst>
          </p:cNvPr>
          <p:cNvSpPr txBox="1"/>
          <p:nvPr/>
        </p:nvSpPr>
        <p:spPr>
          <a:xfrm>
            <a:off x="4340679" y="739368"/>
            <a:ext cx="92440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47.33</a:t>
            </a:r>
            <a:r>
              <a:rPr lang="ru-RU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0.007</a:t>
            </a:r>
            <a:r>
              <a:rPr lang="ru-RU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R²: 0.99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, снимок экрана, диаграмма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C7637A9-AF81-4E3B-40A5-1336EACE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53" y="879903"/>
            <a:ext cx="12790789" cy="8527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08593" y="5339620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401800" y="-2576315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линия, График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35044FD-34A3-FE21-EA9C-6025A85D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58171"/>
            <a:ext cx="11498698" cy="474272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5586295" y="-270510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365435">
            <a:off x="-3963932" y="483937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06400" y="4762531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340</Words>
  <Application>Microsoft Office PowerPoint</Application>
  <PresentationFormat>Произвольный</PresentationFormat>
  <Paragraphs>71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Montserrat</vt:lpstr>
      <vt:lpstr>Neue Machina Ultra-Bold</vt:lpstr>
      <vt:lpstr>Times New Roman</vt:lpstr>
      <vt:lpstr>Arial</vt:lpstr>
      <vt:lpstr>Montserrat Medium</vt:lpstr>
      <vt:lpstr>Montserrat Bold</vt:lpstr>
      <vt:lpstr>Calibri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Amir Olimov</cp:lastModifiedBy>
  <cp:revision>27</cp:revision>
  <dcterms:created xsi:type="dcterms:W3CDTF">2006-08-16T00:00:00Z</dcterms:created>
  <dcterms:modified xsi:type="dcterms:W3CDTF">2025-05-08T16:37:49Z</dcterms:modified>
  <dc:identifier>DAGkqv1WzjY</dc:identifier>
</cp:coreProperties>
</file>